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61" r:id="rId4"/>
    <p:sldId id="262" r:id="rId5"/>
    <p:sldId id="263" r:id="rId6"/>
    <p:sldId id="264" r:id="rId7"/>
    <p:sldId id="265" r:id="rId8"/>
    <p:sldId id="269" r:id="rId9"/>
    <p:sldId id="274" r:id="rId10"/>
    <p:sldId id="272" r:id="rId11"/>
    <p:sldId id="270" r:id="rId12"/>
    <p:sldId id="273" r:id="rId13"/>
    <p:sldId id="271" r:id="rId14"/>
    <p:sldId id="258" r:id="rId15"/>
    <p:sldId id="259" r:id="rId16"/>
    <p:sldId id="260" r:id="rId17"/>
    <p:sldId id="266" r:id="rId18"/>
    <p:sldId id="257" r:id="rId19"/>
    <p:sldId id="268" r:id="rId20"/>
    <p:sldId id="267"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A1696-5C94-4B17-A1A2-88B084E9D4F1}"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87987-8F76-46FA-8D90-D1543263BCAB}" type="slidenum">
              <a:rPr lang="en-GB" smtClean="0"/>
              <a:t>‹#›</a:t>
            </a:fld>
            <a:endParaRPr lang="en-GB"/>
          </a:p>
        </p:txBody>
      </p:sp>
    </p:spTree>
    <p:extLst>
      <p:ext uri="{BB962C8B-B14F-4D97-AF65-F5344CB8AC3E}">
        <p14:creationId xmlns:p14="http://schemas.microsoft.com/office/powerpoint/2010/main" val="228291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arentclub.scot/articles/read-write-cou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aseline="0"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92978E-B861-447B-A062-3F09F5C3157C}" type="slidenum">
              <a:rPr lang="en-GB" altLang="en-US" smtClean="0"/>
              <a:pPr/>
              <a:t>3</a:t>
            </a:fld>
            <a:endParaRPr lang="en-GB" altLang="en-US" smtClean="0"/>
          </a:p>
        </p:txBody>
      </p:sp>
    </p:spTree>
    <p:extLst>
      <p:ext uri="{BB962C8B-B14F-4D97-AF65-F5344CB8AC3E}">
        <p14:creationId xmlns:p14="http://schemas.microsoft.com/office/powerpoint/2010/main" val="176069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Write, Count is a campaign by the Scottish Government, supported by Scottish Book Trust and Education Scotland. It focuses on the importance of families, parents and carers in children’s education and aims to give advice and materials to help families get involved in their children’s learning.</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As part of the campaign, every child in Primary 2-3 receives a free bag with books and activities to support their learning. In addition, the campaign provides advice and support for learning professionals and families through Scottish Book Trust and </a:t>
            </a:r>
            <a:r>
              <a:rPr lang="en-GB" sz="1200" b="0" i="0" u="none" strike="noStrike" kern="1200" dirty="0" smtClean="0">
                <a:solidFill>
                  <a:schemeClr val="tx1"/>
                </a:solidFill>
                <a:effectLst/>
                <a:latin typeface="+mn-lt"/>
                <a:ea typeface="+mn-ea"/>
                <a:cs typeface="+mn-cs"/>
                <a:hlinkClick r:id="rId3"/>
              </a:rPr>
              <a:t>Parent Club</a:t>
            </a:r>
            <a:r>
              <a:rPr lang="en-GB" sz="1200" b="0" i="0" kern="1200" dirty="0" smtClean="0">
                <a:solidFill>
                  <a:schemeClr val="tx1"/>
                </a:solidFill>
                <a:effectLst/>
                <a:latin typeface="+mn-lt"/>
                <a:ea typeface="+mn-ea"/>
                <a:cs typeface="+mn-cs"/>
              </a:rPr>
              <a:t>, in the form of training events, online resources and useful advice. It is a key part of the Scottish Government’s commitment to raise attainment for all.</a:t>
            </a:r>
            <a:endParaRPr lang="en-GB" dirty="0" smtClean="0"/>
          </a:p>
          <a:p>
            <a:endParaRPr lang="en-GB" baseline="0" dirty="0" smtClean="0"/>
          </a:p>
          <a:p>
            <a:r>
              <a:rPr lang="en-GB" baseline="0" dirty="0" smtClean="0"/>
              <a:t>A key part of the campaign is parental and family engagement with children’s learning. Research tells us that if parents are involved in their child’s learning, their child does better in school. The campaign therefore aims to ensure that parents and carers are empowered to get involved in their child’s learning and recognise the importance of this.</a:t>
            </a:r>
          </a:p>
          <a:p>
            <a:endParaRPr lang="en-GB" baseline="0" dirty="0" smtClean="0"/>
          </a:p>
        </p:txBody>
      </p:sp>
      <p:sp>
        <p:nvSpPr>
          <p:cNvPr id="4" name="Slide Number Placeholder 3"/>
          <p:cNvSpPr>
            <a:spLocks noGrp="1"/>
          </p:cNvSpPr>
          <p:nvPr>
            <p:ph type="sldNum" sz="quarter" idx="10"/>
          </p:nvPr>
        </p:nvSpPr>
        <p:spPr/>
        <p:txBody>
          <a:bodyPr/>
          <a:lstStyle/>
          <a:p>
            <a:fld id="{2F06C371-48D5-4901-BABF-1CD2B4C09201}" type="slidenum">
              <a:rPr lang="en-GB" smtClean="0"/>
              <a:t>4</a:t>
            </a:fld>
            <a:endParaRPr lang="en-GB"/>
          </a:p>
        </p:txBody>
      </p:sp>
    </p:spTree>
    <p:extLst>
      <p:ext uri="{BB962C8B-B14F-4D97-AF65-F5344CB8AC3E}">
        <p14:creationId xmlns:p14="http://schemas.microsoft.com/office/powerpoint/2010/main" val="295397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06C371-48D5-4901-BABF-1CD2B4C09201}" type="slidenum">
              <a:rPr lang="en-GB" smtClean="0"/>
              <a:t>5</a:t>
            </a:fld>
            <a:endParaRPr lang="en-GB"/>
          </a:p>
        </p:txBody>
      </p:sp>
    </p:spTree>
    <p:extLst>
      <p:ext uri="{BB962C8B-B14F-4D97-AF65-F5344CB8AC3E}">
        <p14:creationId xmlns:p14="http://schemas.microsoft.com/office/powerpoint/2010/main" val="261575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biggest parts</a:t>
            </a:r>
            <a:r>
              <a:rPr lang="en-GB" baseline="0" dirty="0" smtClean="0"/>
              <a:t> of the Read, Write, Count campaign is the free bags which are gifted to every Primary 2 and Primary 3 child in Scotland. There is also an element of Read, Write, Count in the P1 bags, which are an extension of the </a:t>
            </a:r>
            <a:r>
              <a:rPr lang="en-GB" baseline="0" dirty="0" err="1" smtClean="0"/>
              <a:t>Bookbug</a:t>
            </a:r>
            <a:r>
              <a:rPr lang="en-GB" baseline="0" dirty="0" smtClean="0"/>
              <a:t> programme and include three picture books as part of the </a:t>
            </a:r>
            <a:r>
              <a:rPr lang="en-GB" baseline="0" dirty="0" err="1" smtClean="0"/>
              <a:t>Bookbug</a:t>
            </a:r>
            <a:r>
              <a:rPr lang="en-GB" baseline="0" dirty="0" smtClean="0"/>
              <a:t> Picture Book Prize. </a:t>
            </a:r>
          </a:p>
          <a:p>
            <a:endParaRPr lang="en-GB" baseline="0" dirty="0" smtClean="0"/>
          </a:p>
          <a:p>
            <a:r>
              <a:rPr lang="en-GB" baseline="0" dirty="0" smtClean="0"/>
              <a:t>The bags contain a selection of books and materials for writing and counting. These materials have all been carefully selected so that they are fun to use at home and can be incorporated into activities in both classrooms and libraries.</a:t>
            </a:r>
          </a:p>
        </p:txBody>
      </p:sp>
      <p:sp>
        <p:nvSpPr>
          <p:cNvPr id="4" name="Slide Number Placeholder 3"/>
          <p:cNvSpPr>
            <a:spLocks noGrp="1"/>
          </p:cNvSpPr>
          <p:nvPr>
            <p:ph type="sldNum" sz="quarter" idx="10"/>
          </p:nvPr>
        </p:nvSpPr>
        <p:spPr/>
        <p:txBody>
          <a:bodyPr/>
          <a:lstStyle/>
          <a:p>
            <a:fld id="{2F06C371-48D5-4901-BABF-1CD2B4C09201}" type="slidenum">
              <a:rPr lang="en-GB" smtClean="0"/>
              <a:t>6</a:t>
            </a:fld>
            <a:endParaRPr lang="en-GB"/>
          </a:p>
        </p:txBody>
      </p:sp>
    </p:spTree>
    <p:extLst>
      <p:ext uri="{BB962C8B-B14F-4D97-AF65-F5344CB8AC3E}">
        <p14:creationId xmlns:p14="http://schemas.microsoft.com/office/powerpoint/2010/main" val="74442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2D6395-77C1-4A8E-B075-DA73DF1EE401}"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174571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2D6395-77C1-4A8E-B075-DA73DF1EE401}"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85450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2D6395-77C1-4A8E-B075-DA73DF1EE401}"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31029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2D6395-77C1-4A8E-B075-DA73DF1EE401}"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118862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2D6395-77C1-4A8E-B075-DA73DF1EE401}"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65591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2D6395-77C1-4A8E-B075-DA73DF1EE401}"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364712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2D6395-77C1-4A8E-B075-DA73DF1EE401}" type="datetimeFigureOut">
              <a:rPr lang="en-GB" smtClean="0"/>
              <a:t>13/03/2025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100323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2D6395-77C1-4A8E-B075-DA73DF1EE401}" type="datetimeFigureOut">
              <a:rPr lang="en-GB" smtClean="0"/>
              <a:t>13/03/2025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125914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D6395-77C1-4A8E-B075-DA73DF1EE401}" type="datetimeFigureOut">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375379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2D6395-77C1-4A8E-B075-DA73DF1EE401}"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349369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2D6395-77C1-4A8E-B075-DA73DF1EE401}"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ECEF7-68BC-4F67-9A45-2B002C64A569}" type="slidenum">
              <a:rPr lang="en-GB" smtClean="0"/>
              <a:t>‹#›</a:t>
            </a:fld>
            <a:endParaRPr lang="en-GB"/>
          </a:p>
        </p:txBody>
      </p:sp>
    </p:spTree>
    <p:extLst>
      <p:ext uri="{BB962C8B-B14F-4D97-AF65-F5344CB8AC3E}">
        <p14:creationId xmlns:p14="http://schemas.microsoft.com/office/powerpoint/2010/main" val="10807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D6395-77C1-4A8E-B075-DA73DF1EE401}" type="datetimeFigureOut">
              <a:rPr lang="en-GB" smtClean="0"/>
              <a:t>13/03/2025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ECEF7-68BC-4F67-9A45-2B002C64A569}" type="slidenum">
              <a:rPr lang="en-GB" smtClean="0"/>
              <a:t>‹#›</a:t>
            </a:fld>
            <a:endParaRPr lang="en-GB"/>
          </a:p>
        </p:txBody>
      </p:sp>
    </p:spTree>
    <p:extLst>
      <p:ext uri="{BB962C8B-B14F-4D97-AF65-F5344CB8AC3E}">
        <p14:creationId xmlns:p14="http://schemas.microsoft.com/office/powerpoint/2010/main" val="158806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70909" y="1699490"/>
            <a:ext cx="6040582" cy="3591136"/>
          </a:xfrm>
          <a:prstGeom prst="rect">
            <a:avLst/>
          </a:prstGeom>
        </p:spPr>
      </p:pic>
      <p:sp>
        <p:nvSpPr>
          <p:cNvPr id="4" name="AutoShape 2" descr="About Read, Write, Count - Scottish Book Tru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2004291" y="5846618"/>
            <a:ext cx="2584682" cy="369332"/>
          </a:xfrm>
          <a:prstGeom prst="rect">
            <a:avLst/>
          </a:prstGeom>
          <a:noFill/>
        </p:spPr>
        <p:txBody>
          <a:bodyPr wrap="none" rtlCol="0">
            <a:spAutoFit/>
          </a:bodyPr>
          <a:lstStyle/>
          <a:p>
            <a:r>
              <a:rPr lang="en-GB" dirty="0" smtClean="0"/>
              <a:t>Thursday 21st November </a:t>
            </a:r>
            <a:endParaRPr lang="en-GB" dirty="0"/>
          </a:p>
        </p:txBody>
      </p:sp>
    </p:spTree>
    <p:extLst>
      <p:ext uri="{BB962C8B-B14F-4D97-AF65-F5344CB8AC3E}">
        <p14:creationId xmlns:p14="http://schemas.microsoft.com/office/powerpoint/2010/main" val="90906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strategies </a:t>
            </a:r>
            <a:endParaRPr lang="en-GB" dirty="0"/>
          </a:p>
        </p:txBody>
      </p:sp>
      <p:pic>
        <p:nvPicPr>
          <p:cNvPr id="4" name="Content Placeholder 3"/>
          <p:cNvPicPr>
            <a:picLocks noGrp="1" noChangeAspect="1"/>
          </p:cNvPicPr>
          <p:nvPr>
            <p:ph idx="1"/>
          </p:nvPr>
        </p:nvPicPr>
        <p:blipFill>
          <a:blip r:embed="rId2"/>
          <a:stretch>
            <a:fillRect/>
          </a:stretch>
        </p:blipFill>
        <p:spPr>
          <a:xfrm>
            <a:off x="5324436" y="440169"/>
            <a:ext cx="6703619" cy="5544994"/>
          </a:xfrm>
          <a:prstGeom prst="rect">
            <a:avLst/>
          </a:prstGeom>
        </p:spPr>
      </p:pic>
      <p:sp>
        <p:nvSpPr>
          <p:cNvPr id="5" name="TextBox 4"/>
          <p:cNvSpPr txBox="1"/>
          <p:nvPr/>
        </p:nvSpPr>
        <p:spPr>
          <a:xfrm>
            <a:off x="535709" y="1985818"/>
            <a:ext cx="4403578" cy="2585323"/>
          </a:xfrm>
          <a:prstGeom prst="rect">
            <a:avLst/>
          </a:prstGeom>
          <a:noFill/>
        </p:spPr>
        <p:txBody>
          <a:bodyPr wrap="none" rtlCol="0">
            <a:spAutoFit/>
          </a:bodyPr>
          <a:lstStyle/>
          <a:p>
            <a:r>
              <a:rPr lang="en-GB" dirty="0" smtClean="0"/>
              <a:t>Think about the strategies your child is using </a:t>
            </a:r>
          </a:p>
          <a:p>
            <a:r>
              <a:rPr lang="en-GB" dirty="0"/>
              <a:t>w</a:t>
            </a:r>
            <a:r>
              <a:rPr lang="en-GB" dirty="0" smtClean="0"/>
              <a:t>hen reading. </a:t>
            </a:r>
          </a:p>
          <a:p>
            <a:r>
              <a:rPr lang="en-GB" dirty="0" smtClean="0"/>
              <a:t>Are they able to blend sounds </a:t>
            </a:r>
          </a:p>
          <a:p>
            <a:r>
              <a:rPr lang="en-GB" dirty="0"/>
              <a:t>t</a:t>
            </a:r>
            <a:r>
              <a:rPr lang="en-GB" dirty="0" smtClean="0"/>
              <a:t>ogether to read a word?</a:t>
            </a:r>
          </a:p>
          <a:p>
            <a:r>
              <a:rPr lang="en-GB" dirty="0" smtClean="0"/>
              <a:t>Do they use clues to help them work out a </a:t>
            </a:r>
          </a:p>
          <a:p>
            <a:r>
              <a:rPr lang="en-GB" dirty="0" smtClean="0"/>
              <a:t>word they are unsure of?- picture clues, </a:t>
            </a:r>
          </a:p>
          <a:p>
            <a:r>
              <a:rPr lang="en-GB" dirty="0"/>
              <a:t>c</a:t>
            </a:r>
            <a:r>
              <a:rPr lang="en-GB" dirty="0" smtClean="0"/>
              <a:t>ontext clues </a:t>
            </a:r>
          </a:p>
          <a:p>
            <a:endParaRPr lang="en-GB" dirty="0" smtClean="0"/>
          </a:p>
          <a:p>
            <a:endParaRPr lang="en-GB" dirty="0"/>
          </a:p>
        </p:txBody>
      </p:sp>
    </p:spTree>
    <p:extLst>
      <p:ext uri="{BB962C8B-B14F-4D97-AF65-F5344CB8AC3E}">
        <p14:creationId xmlns:p14="http://schemas.microsoft.com/office/powerpoint/2010/main" val="405625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Comprehension</a:t>
            </a:r>
            <a:endParaRPr lang="en-GB" dirty="0"/>
          </a:p>
        </p:txBody>
      </p:sp>
      <p:pic>
        <p:nvPicPr>
          <p:cNvPr id="4" name="Content Placeholder 3"/>
          <p:cNvPicPr>
            <a:picLocks noGrp="1" noChangeAspect="1"/>
          </p:cNvPicPr>
          <p:nvPr>
            <p:ph idx="1"/>
          </p:nvPr>
        </p:nvPicPr>
        <p:blipFill>
          <a:blip r:embed="rId2"/>
          <a:stretch>
            <a:fillRect/>
          </a:stretch>
        </p:blipFill>
        <p:spPr>
          <a:xfrm>
            <a:off x="5098824" y="624897"/>
            <a:ext cx="6557467" cy="5753387"/>
          </a:xfrm>
          <a:prstGeom prst="rect">
            <a:avLst/>
          </a:prstGeom>
        </p:spPr>
      </p:pic>
      <p:sp>
        <p:nvSpPr>
          <p:cNvPr id="5" name="TextBox 4"/>
          <p:cNvSpPr txBox="1"/>
          <p:nvPr/>
        </p:nvSpPr>
        <p:spPr>
          <a:xfrm>
            <a:off x="535709" y="2004291"/>
            <a:ext cx="4081310" cy="1754326"/>
          </a:xfrm>
          <a:prstGeom prst="rect">
            <a:avLst/>
          </a:prstGeom>
          <a:noFill/>
        </p:spPr>
        <p:txBody>
          <a:bodyPr wrap="none" rtlCol="0">
            <a:spAutoFit/>
          </a:bodyPr>
          <a:lstStyle/>
          <a:p>
            <a:r>
              <a:rPr lang="en-GB" dirty="0" smtClean="0"/>
              <a:t>Think about the questions you are asking </a:t>
            </a:r>
          </a:p>
          <a:p>
            <a:r>
              <a:rPr lang="en-GB" dirty="0" smtClean="0"/>
              <a:t>when reading with your child. </a:t>
            </a:r>
          </a:p>
          <a:p>
            <a:r>
              <a:rPr lang="en-GB" dirty="0" smtClean="0"/>
              <a:t>What have they understood? </a:t>
            </a:r>
          </a:p>
          <a:p>
            <a:r>
              <a:rPr lang="en-GB" dirty="0" smtClean="0"/>
              <a:t>Can they predict what will happen next? </a:t>
            </a:r>
          </a:p>
          <a:p>
            <a:r>
              <a:rPr lang="en-GB" dirty="0" smtClean="0"/>
              <a:t>Can they discuss the story? </a:t>
            </a:r>
          </a:p>
          <a:p>
            <a:r>
              <a:rPr lang="en-GB" dirty="0" smtClean="0"/>
              <a:t>Have they shown good understanding? </a:t>
            </a:r>
            <a:endParaRPr lang="en-GB" dirty="0"/>
          </a:p>
        </p:txBody>
      </p:sp>
    </p:spTree>
    <p:extLst>
      <p:ext uri="{BB962C8B-B14F-4D97-AF65-F5344CB8AC3E}">
        <p14:creationId xmlns:p14="http://schemas.microsoft.com/office/powerpoint/2010/main" val="246075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ask</a:t>
            </a:r>
            <a:endParaRPr lang="en-GB" dirty="0"/>
          </a:p>
        </p:txBody>
      </p:sp>
      <p:sp>
        <p:nvSpPr>
          <p:cNvPr id="3" name="Content Placeholder 2"/>
          <p:cNvSpPr>
            <a:spLocks noGrp="1"/>
          </p:cNvSpPr>
          <p:nvPr>
            <p:ph idx="1"/>
          </p:nvPr>
        </p:nvSpPr>
        <p:spPr/>
        <p:txBody>
          <a:bodyPr>
            <a:normAutofit fontScale="92500" lnSpcReduction="20000"/>
          </a:bodyPr>
          <a:lstStyle/>
          <a:p>
            <a:r>
              <a:rPr lang="en-GB" b="1" u="sng" dirty="0" smtClean="0"/>
              <a:t>During reading -</a:t>
            </a:r>
          </a:p>
          <a:p>
            <a:r>
              <a:rPr lang="en-GB" dirty="0" smtClean="0"/>
              <a:t>Can you find 3 interesting words? What do they mean?</a:t>
            </a:r>
          </a:p>
          <a:p>
            <a:r>
              <a:rPr lang="en-GB" dirty="0" smtClean="0"/>
              <a:t>Look at the pictures and the front cover. What might the book be about?</a:t>
            </a:r>
          </a:p>
          <a:p>
            <a:r>
              <a:rPr lang="en-GB" dirty="0" smtClean="0"/>
              <a:t>Do you have any questions about the text? </a:t>
            </a:r>
          </a:p>
          <a:p>
            <a:r>
              <a:rPr lang="en-GB" b="1" u="sng" dirty="0" smtClean="0"/>
              <a:t>After reading-</a:t>
            </a:r>
          </a:p>
          <a:p>
            <a:r>
              <a:rPr lang="en-GB" dirty="0" smtClean="0"/>
              <a:t>Can you summarise the story? </a:t>
            </a:r>
          </a:p>
          <a:p>
            <a:r>
              <a:rPr lang="en-GB" dirty="0" smtClean="0"/>
              <a:t>Did the book end the way you expected? </a:t>
            </a:r>
          </a:p>
          <a:p>
            <a:r>
              <a:rPr lang="en-GB" dirty="0" smtClean="0"/>
              <a:t>Were you happy with the ending?</a:t>
            </a:r>
          </a:p>
          <a:p>
            <a:r>
              <a:rPr lang="en-GB" dirty="0" smtClean="0"/>
              <a:t>Is there anything you would change?</a:t>
            </a:r>
          </a:p>
          <a:p>
            <a:r>
              <a:rPr lang="en-GB" dirty="0" smtClean="0"/>
              <a:t>What was your favourite part?</a:t>
            </a:r>
            <a:endParaRPr lang="en-GB" dirty="0"/>
          </a:p>
        </p:txBody>
      </p:sp>
    </p:spTree>
    <p:extLst>
      <p:ext uri="{BB962C8B-B14F-4D97-AF65-F5344CB8AC3E}">
        <p14:creationId xmlns:p14="http://schemas.microsoft.com/office/powerpoint/2010/main" val="356074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tricky words </a:t>
            </a:r>
            <a:endParaRPr lang="en-GB" dirty="0"/>
          </a:p>
        </p:txBody>
      </p:sp>
      <p:sp>
        <p:nvSpPr>
          <p:cNvPr id="5" name="Content Placeholder 4"/>
          <p:cNvSpPr>
            <a:spLocks noGrp="1"/>
          </p:cNvSpPr>
          <p:nvPr>
            <p:ph idx="1"/>
          </p:nvPr>
        </p:nvSpPr>
        <p:spPr/>
        <p:txBody>
          <a:bodyPr/>
          <a:lstStyle/>
          <a:p>
            <a:r>
              <a:rPr lang="en-GB" dirty="0" smtClean="0"/>
              <a:t>High frequency words</a:t>
            </a:r>
          </a:p>
          <a:p>
            <a:r>
              <a:rPr lang="en-GB" dirty="0" smtClean="0"/>
              <a:t>Common words or tricky words are our sight words. </a:t>
            </a:r>
          </a:p>
          <a:p>
            <a:r>
              <a:rPr lang="en-GB" dirty="0" smtClean="0"/>
              <a:t>These are words we just have to learn. </a:t>
            </a:r>
          </a:p>
          <a:p>
            <a:r>
              <a:rPr lang="en-GB" dirty="0" smtClean="0"/>
              <a:t>They are commonly used words in </a:t>
            </a:r>
          </a:p>
          <a:p>
            <a:r>
              <a:rPr lang="en-GB" dirty="0" smtClean="0"/>
              <a:t>reading and writing. </a:t>
            </a:r>
          </a:p>
          <a:p>
            <a:r>
              <a:rPr lang="en-GB" dirty="0" smtClean="0"/>
              <a:t>These are words children need to </a:t>
            </a:r>
          </a:p>
          <a:p>
            <a:r>
              <a:rPr lang="en-GB" dirty="0" smtClean="0"/>
              <a:t>learn to recognise </a:t>
            </a:r>
            <a:endParaRPr lang="en-GB" dirty="0"/>
          </a:p>
        </p:txBody>
      </p:sp>
      <p:sp>
        <p:nvSpPr>
          <p:cNvPr id="6" name="AutoShape 2" descr="Fry Word Lists ~ Anne Gardner's Educational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6945457" y="2908856"/>
            <a:ext cx="4267488" cy="3793589"/>
          </a:xfrm>
          <a:prstGeom prst="rect">
            <a:avLst/>
          </a:prstGeom>
        </p:spPr>
      </p:pic>
    </p:spTree>
    <p:extLst>
      <p:ext uri="{BB962C8B-B14F-4D97-AF65-F5344CB8AC3E}">
        <p14:creationId xmlns:p14="http://schemas.microsoft.com/office/powerpoint/2010/main" val="270402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P1 bag</a:t>
            </a:r>
            <a:endParaRPr lang="en-GB" dirty="0"/>
          </a:p>
        </p:txBody>
      </p:sp>
      <p:pic>
        <p:nvPicPr>
          <p:cNvPr id="4" name="Content Placeholder 3"/>
          <p:cNvPicPr>
            <a:picLocks noGrp="1" noChangeAspect="1"/>
          </p:cNvPicPr>
          <p:nvPr>
            <p:ph idx="1"/>
          </p:nvPr>
        </p:nvPicPr>
        <p:blipFill>
          <a:blip r:embed="rId2"/>
          <a:stretch>
            <a:fillRect/>
          </a:stretch>
        </p:blipFill>
        <p:spPr>
          <a:xfrm>
            <a:off x="580583" y="1376651"/>
            <a:ext cx="5969307" cy="3949903"/>
          </a:xfrm>
          <a:prstGeom prst="rect">
            <a:avLst/>
          </a:prstGeom>
        </p:spPr>
      </p:pic>
      <p:pic>
        <p:nvPicPr>
          <p:cNvPr id="5" name="Picture 4"/>
          <p:cNvPicPr>
            <a:picLocks noChangeAspect="1"/>
          </p:cNvPicPr>
          <p:nvPr/>
        </p:nvPicPr>
        <p:blipFill>
          <a:blip r:embed="rId3"/>
          <a:stretch>
            <a:fillRect/>
          </a:stretch>
        </p:blipFill>
        <p:spPr>
          <a:xfrm>
            <a:off x="5402828" y="3651766"/>
            <a:ext cx="6115364" cy="2362321"/>
          </a:xfrm>
          <a:prstGeom prst="rect">
            <a:avLst/>
          </a:prstGeom>
        </p:spPr>
      </p:pic>
    </p:spTree>
    <p:extLst>
      <p:ext uri="{BB962C8B-B14F-4D97-AF65-F5344CB8AC3E}">
        <p14:creationId xmlns:p14="http://schemas.microsoft.com/office/powerpoint/2010/main" val="202567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P2 bag</a:t>
            </a:r>
            <a:endParaRPr lang="en-GB" dirty="0"/>
          </a:p>
        </p:txBody>
      </p:sp>
      <p:pic>
        <p:nvPicPr>
          <p:cNvPr id="6" name="Content Placeholder 5"/>
          <p:cNvPicPr>
            <a:picLocks noGrp="1" noChangeAspect="1"/>
          </p:cNvPicPr>
          <p:nvPr>
            <p:ph idx="1"/>
          </p:nvPr>
        </p:nvPicPr>
        <p:blipFill>
          <a:blip r:embed="rId2"/>
          <a:stretch>
            <a:fillRect/>
          </a:stretch>
        </p:blipFill>
        <p:spPr>
          <a:xfrm>
            <a:off x="372485" y="2247727"/>
            <a:ext cx="5531134" cy="3968954"/>
          </a:xfrm>
          <a:prstGeom prst="rect">
            <a:avLst/>
          </a:prstGeom>
        </p:spPr>
      </p:pic>
      <p:pic>
        <p:nvPicPr>
          <p:cNvPr id="7" name="Picture 6"/>
          <p:cNvPicPr>
            <a:picLocks noChangeAspect="1"/>
          </p:cNvPicPr>
          <p:nvPr/>
        </p:nvPicPr>
        <p:blipFill>
          <a:blip r:embed="rId3"/>
          <a:stretch>
            <a:fillRect/>
          </a:stretch>
        </p:blipFill>
        <p:spPr>
          <a:xfrm>
            <a:off x="5903619" y="459841"/>
            <a:ext cx="5778797" cy="2781443"/>
          </a:xfrm>
          <a:prstGeom prst="rect">
            <a:avLst/>
          </a:prstGeom>
        </p:spPr>
      </p:pic>
    </p:spTree>
    <p:extLst>
      <p:ext uri="{BB962C8B-B14F-4D97-AF65-F5344CB8AC3E}">
        <p14:creationId xmlns:p14="http://schemas.microsoft.com/office/powerpoint/2010/main" val="358688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P3 bag </a:t>
            </a:r>
            <a:endParaRPr lang="en-GB" dirty="0"/>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a:blip r:embed="rId2"/>
          <a:stretch>
            <a:fillRect/>
          </a:stretch>
        </p:blipFill>
        <p:spPr>
          <a:xfrm>
            <a:off x="1008924" y="1924737"/>
            <a:ext cx="5740695" cy="4153113"/>
          </a:xfrm>
          <a:prstGeom prst="rect">
            <a:avLst/>
          </a:prstGeom>
        </p:spPr>
      </p:pic>
      <p:pic>
        <p:nvPicPr>
          <p:cNvPr id="7" name="Picture 6"/>
          <p:cNvPicPr>
            <a:picLocks noChangeAspect="1"/>
          </p:cNvPicPr>
          <p:nvPr/>
        </p:nvPicPr>
        <p:blipFill>
          <a:blip r:embed="rId3"/>
          <a:stretch>
            <a:fillRect/>
          </a:stretch>
        </p:blipFill>
        <p:spPr>
          <a:xfrm>
            <a:off x="6089070" y="352241"/>
            <a:ext cx="5702593" cy="3010055"/>
          </a:xfrm>
          <a:prstGeom prst="rect">
            <a:avLst/>
          </a:prstGeom>
        </p:spPr>
      </p:pic>
    </p:spTree>
    <p:extLst>
      <p:ext uri="{BB962C8B-B14F-4D97-AF65-F5344CB8AC3E}">
        <p14:creationId xmlns:p14="http://schemas.microsoft.com/office/powerpoint/2010/main" val="59361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a:t>
            </a:r>
            <a:endParaRPr lang="en-GB" dirty="0"/>
          </a:p>
        </p:txBody>
      </p:sp>
      <p:sp>
        <p:nvSpPr>
          <p:cNvPr id="3" name="Content Placeholder 2"/>
          <p:cNvSpPr>
            <a:spLocks noGrp="1"/>
          </p:cNvSpPr>
          <p:nvPr>
            <p:ph idx="1"/>
          </p:nvPr>
        </p:nvSpPr>
        <p:spPr/>
        <p:txBody>
          <a:bodyPr/>
          <a:lstStyle/>
          <a:p>
            <a:r>
              <a:rPr lang="en-GB" dirty="0" smtClean="0"/>
              <a:t>There are some amazing ideas that can go along with your Read Write Count bag that we will pop up on Seesaw and on the school website. </a:t>
            </a:r>
            <a:endParaRPr lang="en-GB" dirty="0"/>
          </a:p>
        </p:txBody>
      </p:sp>
      <p:pic>
        <p:nvPicPr>
          <p:cNvPr id="4" name="Picture 3"/>
          <p:cNvPicPr>
            <a:picLocks noChangeAspect="1"/>
          </p:cNvPicPr>
          <p:nvPr/>
        </p:nvPicPr>
        <p:blipFill>
          <a:blip r:embed="rId2"/>
          <a:stretch>
            <a:fillRect/>
          </a:stretch>
        </p:blipFill>
        <p:spPr>
          <a:xfrm>
            <a:off x="3076420" y="2933526"/>
            <a:ext cx="6039160" cy="3378374"/>
          </a:xfrm>
          <a:prstGeom prst="rect">
            <a:avLst/>
          </a:prstGeom>
        </p:spPr>
      </p:pic>
    </p:spTree>
    <p:extLst>
      <p:ext uri="{BB962C8B-B14F-4D97-AF65-F5344CB8AC3E}">
        <p14:creationId xmlns:p14="http://schemas.microsoft.com/office/powerpoint/2010/main" val="124431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today- P1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1032061"/>
              </p:ext>
            </p:extLst>
          </p:nvPr>
        </p:nvGraphicFramePr>
        <p:xfrm>
          <a:off x="838200" y="1376219"/>
          <a:ext cx="10515600" cy="531090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25601448"/>
                    </a:ext>
                  </a:extLst>
                </a:gridCol>
                <a:gridCol w="3505200">
                  <a:extLst>
                    <a:ext uri="{9D8B030D-6E8A-4147-A177-3AD203B41FA5}">
                      <a16:colId xmlns:a16="http://schemas.microsoft.com/office/drawing/2014/main" val="3737431329"/>
                    </a:ext>
                  </a:extLst>
                </a:gridCol>
                <a:gridCol w="3505200">
                  <a:extLst>
                    <a:ext uri="{9D8B030D-6E8A-4147-A177-3AD203B41FA5}">
                      <a16:colId xmlns:a16="http://schemas.microsoft.com/office/drawing/2014/main" val="2359861836"/>
                    </a:ext>
                  </a:extLst>
                </a:gridCol>
              </a:tblGrid>
              <a:tr h="437892">
                <a:tc>
                  <a:txBody>
                    <a:bodyPr/>
                    <a:lstStyle/>
                    <a:p>
                      <a:r>
                        <a:rPr lang="en-GB" dirty="0" smtClean="0"/>
                        <a:t>read</a:t>
                      </a:r>
                      <a:endParaRPr lang="en-GB" dirty="0"/>
                    </a:p>
                  </a:txBody>
                  <a:tcPr/>
                </a:tc>
                <a:tc>
                  <a:txBody>
                    <a:bodyPr/>
                    <a:lstStyle/>
                    <a:p>
                      <a:r>
                        <a:rPr lang="en-GB" dirty="0" smtClean="0"/>
                        <a:t>write</a:t>
                      </a:r>
                      <a:endParaRPr lang="en-GB" dirty="0"/>
                    </a:p>
                  </a:txBody>
                  <a:tcPr/>
                </a:tc>
                <a:tc>
                  <a:txBody>
                    <a:bodyPr/>
                    <a:lstStyle/>
                    <a:p>
                      <a:r>
                        <a:rPr lang="en-GB" dirty="0" smtClean="0"/>
                        <a:t>count</a:t>
                      </a:r>
                      <a:endParaRPr lang="en-GB" dirty="0"/>
                    </a:p>
                  </a:txBody>
                  <a:tcPr/>
                </a:tc>
                <a:extLst>
                  <a:ext uri="{0D108BD9-81ED-4DB2-BD59-A6C34878D82A}">
                    <a16:rowId xmlns:a16="http://schemas.microsoft.com/office/drawing/2014/main" val="3480817866"/>
                  </a:ext>
                </a:extLst>
              </a:tr>
              <a:tr h="4873016">
                <a:tc>
                  <a:txBody>
                    <a:bodyPr/>
                    <a:lstStyle/>
                    <a:p>
                      <a:r>
                        <a:rPr lang="en-GB" dirty="0" smtClean="0"/>
                        <a:t>Reading</a:t>
                      </a:r>
                      <a:r>
                        <a:rPr lang="en-GB" baseline="0" dirty="0" smtClean="0"/>
                        <a:t> </a:t>
                      </a:r>
                      <a:r>
                        <a:rPr lang="en-GB" dirty="0" smtClean="0"/>
                        <a:t>area for you to read with your child and discuss the story </a:t>
                      </a:r>
                    </a:p>
                    <a:p>
                      <a:endParaRPr lang="en-GB" dirty="0" smtClean="0"/>
                    </a:p>
                    <a:p>
                      <a:endParaRPr lang="en-GB" dirty="0" smtClean="0"/>
                    </a:p>
                    <a:p>
                      <a:endParaRPr lang="en-GB" dirty="0" smtClean="0"/>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Use</a:t>
                      </a:r>
                      <a:r>
                        <a:rPr lang="en-GB" baseline="0" dirty="0" smtClean="0"/>
                        <a:t> the story cards to make up your own story. Choose a character, setting and item.</a:t>
                      </a:r>
                    </a:p>
                    <a:p>
                      <a:endParaRPr lang="en-GB" dirty="0" smtClean="0"/>
                    </a:p>
                    <a:p>
                      <a:endParaRPr lang="en-GB" dirty="0"/>
                    </a:p>
                  </a:txBody>
                  <a:tcPr/>
                </a:tc>
                <a:tc>
                  <a:txBody>
                    <a:bodyPr/>
                    <a:lstStyle/>
                    <a:p>
                      <a:r>
                        <a:rPr lang="en-GB" dirty="0" smtClean="0"/>
                        <a:t>Draw a picture of a dog. Think</a:t>
                      </a:r>
                      <a:r>
                        <a:rPr lang="en-GB" baseline="0" dirty="0" smtClean="0"/>
                        <a:t> of some words to describe the dog or write a sentence about it. </a:t>
                      </a:r>
                    </a:p>
                    <a:p>
                      <a:endParaRPr lang="en-GB" baseline="0"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r>
                        <a:rPr lang="en-GB" dirty="0" smtClean="0"/>
                        <a:t>Use the Numicon to find ways to make 10</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extLst>
                  <a:ext uri="{0D108BD9-81ED-4DB2-BD59-A6C34878D82A}">
                    <a16:rowId xmlns:a16="http://schemas.microsoft.com/office/drawing/2014/main" val="3634335966"/>
                  </a:ext>
                </a:extLst>
              </a:tr>
            </a:tbl>
          </a:graphicData>
        </a:graphic>
      </p:graphicFrame>
      <p:pic>
        <p:nvPicPr>
          <p:cNvPr id="5" name="Picture 4"/>
          <p:cNvPicPr>
            <a:picLocks noChangeAspect="1"/>
          </p:cNvPicPr>
          <p:nvPr/>
        </p:nvPicPr>
        <p:blipFill>
          <a:blip r:embed="rId2"/>
          <a:stretch>
            <a:fillRect/>
          </a:stretch>
        </p:blipFill>
        <p:spPr>
          <a:xfrm>
            <a:off x="999405" y="2441429"/>
            <a:ext cx="1891578" cy="1258759"/>
          </a:xfrm>
          <a:prstGeom prst="rect">
            <a:avLst/>
          </a:prstGeom>
        </p:spPr>
      </p:pic>
      <p:pic>
        <p:nvPicPr>
          <p:cNvPr id="10" name="Picture 9"/>
          <p:cNvPicPr>
            <a:picLocks noChangeAspect="1"/>
          </p:cNvPicPr>
          <p:nvPr/>
        </p:nvPicPr>
        <p:blipFill>
          <a:blip r:embed="rId3"/>
          <a:stretch>
            <a:fillRect/>
          </a:stretch>
        </p:blipFill>
        <p:spPr>
          <a:xfrm>
            <a:off x="999405" y="4711282"/>
            <a:ext cx="1786283" cy="1249788"/>
          </a:xfrm>
          <a:prstGeom prst="rect">
            <a:avLst/>
          </a:prstGeom>
        </p:spPr>
      </p:pic>
      <p:pic>
        <p:nvPicPr>
          <p:cNvPr id="11" name="Picture 10"/>
          <p:cNvPicPr>
            <a:picLocks noChangeAspect="1"/>
          </p:cNvPicPr>
          <p:nvPr/>
        </p:nvPicPr>
        <p:blipFill>
          <a:blip r:embed="rId4"/>
          <a:stretch>
            <a:fillRect/>
          </a:stretch>
        </p:blipFill>
        <p:spPr>
          <a:xfrm>
            <a:off x="8049058" y="2441429"/>
            <a:ext cx="2138652" cy="1032909"/>
          </a:xfrm>
          <a:prstGeom prst="rect">
            <a:avLst/>
          </a:prstGeom>
        </p:spPr>
      </p:pic>
      <p:pic>
        <p:nvPicPr>
          <p:cNvPr id="3" name="Picture 2"/>
          <p:cNvPicPr>
            <a:picLocks noChangeAspect="1"/>
          </p:cNvPicPr>
          <p:nvPr/>
        </p:nvPicPr>
        <p:blipFill>
          <a:blip r:embed="rId5"/>
          <a:stretch>
            <a:fillRect/>
          </a:stretch>
        </p:blipFill>
        <p:spPr>
          <a:xfrm>
            <a:off x="4749368" y="3202576"/>
            <a:ext cx="2133600" cy="2133600"/>
          </a:xfrm>
          <a:prstGeom prst="rect">
            <a:avLst/>
          </a:prstGeom>
        </p:spPr>
      </p:pic>
    </p:spTree>
    <p:extLst>
      <p:ext uri="{BB962C8B-B14F-4D97-AF65-F5344CB8AC3E}">
        <p14:creationId xmlns:p14="http://schemas.microsoft.com/office/powerpoint/2010/main" val="93327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today- P2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979459"/>
              </p:ext>
            </p:extLst>
          </p:nvPr>
        </p:nvGraphicFramePr>
        <p:xfrm>
          <a:off x="838200" y="1322367"/>
          <a:ext cx="10515600" cy="52406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25601448"/>
                    </a:ext>
                  </a:extLst>
                </a:gridCol>
                <a:gridCol w="3505200">
                  <a:extLst>
                    <a:ext uri="{9D8B030D-6E8A-4147-A177-3AD203B41FA5}">
                      <a16:colId xmlns:a16="http://schemas.microsoft.com/office/drawing/2014/main" val="3737431329"/>
                    </a:ext>
                  </a:extLst>
                </a:gridCol>
                <a:gridCol w="3505200">
                  <a:extLst>
                    <a:ext uri="{9D8B030D-6E8A-4147-A177-3AD203B41FA5}">
                      <a16:colId xmlns:a16="http://schemas.microsoft.com/office/drawing/2014/main" val="2359861836"/>
                    </a:ext>
                  </a:extLst>
                </a:gridCol>
              </a:tblGrid>
              <a:tr h="480291">
                <a:tc>
                  <a:txBody>
                    <a:bodyPr/>
                    <a:lstStyle/>
                    <a:p>
                      <a:r>
                        <a:rPr lang="en-GB" dirty="0" smtClean="0"/>
                        <a:t>read</a:t>
                      </a:r>
                      <a:endParaRPr lang="en-GB" dirty="0"/>
                    </a:p>
                  </a:txBody>
                  <a:tcPr/>
                </a:tc>
                <a:tc>
                  <a:txBody>
                    <a:bodyPr/>
                    <a:lstStyle/>
                    <a:p>
                      <a:r>
                        <a:rPr lang="en-GB" dirty="0" smtClean="0"/>
                        <a:t>write</a:t>
                      </a:r>
                      <a:endParaRPr lang="en-GB" dirty="0"/>
                    </a:p>
                  </a:txBody>
                  <a:tcPr/>
                </a:tc>
                <a:tc>
                  <a:txBody>
                    <a:bodyPr/>
                    <a:lstStyle/>
                    <a:p>
                      <a:r>
                        <a:rPr lang="en-GB" dirty="0" smtClean="0"/>
                        <a:t>count</a:t>
                      </a:r>
                      <a:endParaRPr lang="en-GB" dirty="0"/>
                    </a:p>
                  </a:txBody>
                  <a:tcPr/>
                </a:tc>
                <a:extLst>
                  <a:ext uri="{0D108BD9-81ED-4DB2-BD59-A6C34878D82A}">
                    <a16:rowId xmlns:a16="http://schemas.microsoft.com/office/drawing/2014/main" val="3480817866"/>
                  </a:ext>
                </a:extLst>
              </a:tr>
              <a:tr h="4760349">
                <a:tc>
                  <a:txBody>
                    <a:bodyPr/>
                    <a:lstStyle/>
                    <a:p>
                      <a:r>
                        <a:rPr lang="en-GB" dirty="0" smtClean="0"/>
                        <a:t>Reading</a:t>
                      </a:r>
                      <a:r>
                        <a:rPr lang="en-GB" baseline="0" dirty="0" smtClean="0"/>
                        <a:t> </a:t>
                      </a:r>
                      <a:r>
                        <a:rPr lang="en-GB" dirty="0" smtClean="0"/>
                        <a:t>area for you to read with your child and discuss the story </a:t>
                      </a:r>
                    </a:p>
                    <a:p>
                      <a:endParaRPr lang="en-GB" dirty="0" smtClean="0"/>
                    </a:p>
                    <a:p>
                      <a:endParaRPr lang="en-GB" dirty="0" smtClean="0"/>
                    </a:p>
                    <a:p>
                      <a:endParaRPr lang="en-GB" dirty="0" smtClean="0"/>
                    </a:p>
                    <a:p>
                      <a:endParaRPr lang="en-GB" dirty="0" smtClean="0"/>
                    </a:p>
                    <a:p>
                      <a:endParaRPr lang="en-GB" dirty="0" smtClean="0"/>
                    </a:p>
                    <a:p>
                      <a:r>
                        <a:rPr lang="en-GB" dirty="0" smtClean="0"/>
                        <a:t>Use</a:t>
                      </a:r>
                      <a:r>
                        <a:rPr lang="en-GB" baseline="0" dirty="0" smtClean="0"/>
                        <a:t> the story cards to make up your own story. Choose a character, setting and item.</a:t>
                      </a:r>
                    </a:p>
                    <a:p>
                      <a:endParaRPr lang="en-GB" dirty="0" smtClean="0"/>
                    </a:p>
                    <a:p>
                      <a:endParaRPr lang="en-GB" dirty="0" smtClean="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Draw some dinosaurs.</a:t>
                      </a:r>
                      <a:r>
                        <a:rPr lang="en-GB" baseline="0" dirty="0" smtClean="0"/>
                        <a:t> Label or write some information about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r>
                        <a:rPr lang="en-GB" dirty="0" smtClean="0"/>
                        <a:t>Laptops and </a:t>
                      </a:r>
                      <a:r>
                        <a:rPr lang="en-GB" dirty="0" err="1" smtClean="0"/>
                        <a:t>Ipads</a:t>
                      </a:r>
                      <a:r>
                        <a:rPr lang="en-GB" dirty="0" smtClean="0"/>
                        <a:t>-</a:t>
                      </a:r>
                      <a:r>
                        <a:rPr lang="en-GB" baseline="0" dirty="0" smtClean="0"/>
                        <a:t> Try the interactive Tangram puzzles </a:t>
                      </a:r>
                      <a:endParaRPr lang="en-GB" dirty="0"/>
                    </a:p>
                  </a:txBody>
                  <a:tcPr/>
                </a:tc>
                <a:extLst>
                  <a:ext uri="{0D108BD9-81ED-4DB2-BD59-A6C34878D82A}">
                    <a16:rowId xmlns:a16="http://schemas.microsoft.com/office/drawing/2014/main" val="3634335966"/>
                  </a:ext>
                </a:extLst>
              </a:tr>
            </a:tbl>
          </a:graphicData>
        </a:graphic>
      </p:graphicFrame>
      <p:pic>
        <p:nvPicPr>
          <p:cNvPr id="5" name="Picture 4"/>
          <p:cNvPicPr>
            <a:picLocks noChangeAspect="1"/>
          </p:cNvPicPr>
          <p:nvPr/>
        </p:nvPicPr>
        <p:blipFill>
          <a:blip r:embed="rId2"/>
          <a:stretch>
            <a:fillRect/>
          </a:stretch>
        </p:blipFill>
        <p:spPr>
          <a:xfrm>
            <a:off x="1036350" y="2492015"/>
            <a:ext cx="1891578" cy="1258759"/>
          </a:xfrm>
          <a:prstGeom prst="rect">
            <a:avLst/>
          </a:prstGeom>
        </p:spPr>
      </p:pic>
      <p:pic>
        <p:nvPicPr>
          <p:cNvPr id="9" name="Picture 8"/>
          <p:cNvPicPr>
            <a:picLocks noChangeAspect="1"/>
          </p:cNvPicPr>
          <p:nvPr/>
        </p:nvPicPr>
        <p:blipFill>
          <a:blip r:embed="rId3"/>
          <a:stretch>
            <a:fillRect/>
          </a:stretch>
        </p:blipFill>
        <p:spPr>
          <a:xfrm>
            <a:off x="8000708" y="2647930"/>
            <a:ext cx="1450398" cy="1450398"/>
          </a:xfrm>
          <a:prstGeom prst="rect">
            <a:avLst/>
          </a:prstGeom>
        </p:spPr>
      </p:pic>
      <p:pic>
        <p:nvPicPr>
          <p:cNvPr id="10" name="Picture 9"/>
          <p:cNvPicPr>
            <a:picLocks noChangeAspect="1"/>
          </p:cNvPicPr>
          <p:nvPr/>
        </p:nvPicPr>
        <p:blipFill>
          <a:blip r:embed="rId4"/>
          <a:stretch>
            <a:fillRect/>
          </a:stretch>
        </p:blipFill>
        <p:spPr>
          <a:xfrm>
            <a:off x="1041559" y="4708016"/>
            <a:ext cx="1789535" cy="1248256"/>
          </a:xfrm>
          <a:prstGeom prst="rect">
            <a:avLst/>
          </a:prstGeom>
        </p:spPr>
      </p:pic>
      <p:pic>
        <p:nvPicPr>
          <p:cNvPr id="3" name="Picture 2"/>
          <p:cNvPicPr>
            <a:picLocks noChangeAspect="1"/>
          </p:cNvPicPr>
          <p:nvPr/>
        </p:nvPicPr>
        <p:blipFill>
          <a:blip r:embed="rId5"/>
          <a:stretch>
            <a:fillRect/>
          </a:stretch>
        </p:blipFill>
        <p:spPr>
          <a:xfrm>
            <a:off x="4453058" y="2723240"/>
            <a:ext cx="1375088" cy="1375088"/>
          </a:xfrm>
          <a:prstGeom prst="rect">
            <a:avLst/>
          </a:prstGeom>
        </p:spPr>
      </p:pic>
    </p:spTree>
    <p:extLst>
      <p:ext uri="{BB962C8B-B14F-4D97-AF65-F5344CB8AC3E}">
        <p14:creationId xmlns:p14="http://schemas.microsoft.com/office/powerpoint/2010/main" val="425423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 times </a:t>
            </a:r>
            <a:endParaRPr lang="en-GB" dirty="0"/>
          </a:p>
        </p:txBody>
      </p:sp>
      <p:sp>
        <p:nvSpPr>
          <p:cNvPr id="3" name="Content Placeholder 2"/>
          <p:cNvSpPr>
            <a:spLocks noGrp="1"/>
          </p:cNvSpPr>
          <p:nvPr>
            <p:ph idx="1"/>
          </p:nvPr>
        </p:nvSpPr>
        <p:spPr/>
        <p:txBody>
          <a:bodyPr/>
          <a:lstStyle/>
          <a:p>
            <a:r>
              <a:rPr lang="en-GB" dirty="0" smtClean="0"/>
              <a:t>P1- 9.30-10.15</a:t>
            </a:r>
          </a:p>
          <a:p>
            <a:pPr marL="0" indent="0">
              <a:buNone/>
            </a:pPr>
            <a:endParaRPr lang="en-GB" dirty="0" smtClean="0"/>
          </a:p>
          <a:p>
            <a:r>
              <a:rPr lang="en-GB" smtClean="0"/>
              <a:t>P2- 11-11.45</a:t>
            </a:r>
          </a:p>
          <a:p>
            <a:pPr marL="0" indent="0">
              <a:buNone/>
            </a:pPr>
            <a:endParaRPr lang="en-GB" dirty="0" smtClean="0"/>
          </a:p>
          <a:p>
            <a:r>
              <a:rPr lang="en-GB" dirty="0" smtClean="0"/>
              <a:t>P3- 2-2.45</a:t>
            </a:r>
            <a:endParaRPr lang="en-GB" dirty="0"/>
          </a:p>
        </p:txBody>
      </p:sp>
    </p:spTree>
    <p:extLst>
      <p:ext uri="{BB962C8B-B14F-4D97-AF65-F5344CB8AC3E}">
        <p14:creationId xmlns:p14="http://schemas.microsoft.com/office/powerpoint/2010/main" val="385493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today-P3 </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218426371"/>
              </p:ext>
            </p:extLst>
          </p:nvPr>
        </p:nvGraphicFramePr>
        <p:xfrm>
          <a:off x="838200" y="1311563"/>
          <a:ext cx="10515600" cy="5172363"/>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25601448"/>
                    </a:ext>
                  </a:extLst>
                </a:gridCol>
                <a:gridCol w="3505200">
                  <a:extLst>
                    <a:ext uri="{9D8B030D-6E8A-4147-A177-3AD203B41FA5}">
                      <a16:colId xmlns:a16="http://schemas.microsoft.com/office/drawing/2014/main" val="3737431329"/>
                    </a:ext>
                  </a:extLst>
                </a:gridCol>
                <a:gridCol w="3505200">
                  <a:extLst>
                    <a:ext uri="{9D8B030D-6E8A-4147-A177-3AD203B41FA5}">
                      <a16:colId xmlns:a16="http://schemas.microsoft.com/office/drawing/2014/main" val="2359861836"/>
                    </a:ext>
                  </a:extLst>
                </a:gridCol>
              </a:tblGrid>
              <a:tr h="422553">
                <a:tc>
                  <a:txBody>
                    <a:bodyPr/>
                    <a:lstStyle/>
                    <a:p>
                      <a:r>
                        <a:rPr lang="en-GB" dirty="0" smtClean="0"/>
                        <a:t>read</a:t>
                      </a:r>
                      <a:endParaRPr lang="en-GB" dirty="0"/>
                    </a:p>
                  </a:txBody>
                  <a:tcPr/>
                </a:tc>
                <a:tc>
                  <a:txBody>
                    <a:bodyPr/>
                    <a:lstStyle/>
                    <a:p>
                      <a:r>
                        <a:rPr lang="en-GB" dirty="0" smtClean="0"/>
                        <a:t>write</a:t>
                      </a:r>
                      <a:endParaRPr lang="en-GB" dirty="0"/>
                    </a:p>
                  </a:txBody>
                  <a:tcPr/>
                </a:tc>
                <a:tc>
                  <a:txBody>
                    <a:bodyPr/>
                    <a:lstStyle/>
                    <a:p>
                      <a:r>
                        <a:rPr lang="en-GB" dirty="0" smtClean="0"/>
                        <a:t>count</a:t>
                      </a:r>
                      <a:endParaRPr lang="en-GB" dirty="0"/>
                    </a:p>
                  </a:txBody>
                  <a:tcPr/>
                </a:tc>
                <a:extLst>
                  <a:ext uri="{0D108BD9-81ED-4DB2-BD59-A6C34878D82A}">
                    <a16:rowId xmlns:a16="http://schemas.microsoft.com/office/drawing/2014/main" val="3480817866"/>
                  </a:ext>
                </a:extLst>
              </a:tr>
              <a:tr h="4749810">
                <a:tc>
                  <a:txBody>
                    <a:bodyPr/>
                    <a:lstStyle/>
                    <a:p>
                      <a:r>
                        <a:rPr lang="en-GB" dirty="0" smtClean="0"/>
                        <a:t>Reading</a:t>
                      </a:r>
                      <a:r>
                        <a:rPr lang="en-GB" baseline="0" dirty="0" smtClean="0"/>
                        <a:t> </a:t>
                      </a:r>
                      <a:r>
                        <a:rPr lang="en-GB" dirty="0" smtClean="0"/>
                        <a:t>area for you to read with your child and discuss the story </a:t>
                      </a:r>
                    </a:p>
                    <a:p>
                      <a:endParaRPr lang="en-GB" dirty="0" smtClean="0"/>
                    </a:p>
                    <a:p>
                      <a:endParaRPr lang="en-GB" dirty="0" smtClean="0"/>
                    </a:p>
                    <a:p>
                      <a:endParaRPr lang="en-GB" dirty="0" smtClean="0"/>
                    </a:p>
                    <a:p>
                      <a:endParaRPr lang="en-GB" dirty="0" smtClean="0"/>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Use</a:t>
                      </a:r>
                      <a:r>
                        <a:rPr lang="en-GB" baseline="0" dirty="0" smtClean="0"/>
                        <a:t> the story cards to make up your own story. Choose a character, setting and item.</a:t>
                      </a:r>
                    </a:p>
                    <a:p>
                      <a:endParaRPr lang="en-GB" dirty="0" smtClean="0"/>
                    </a:p>
                    <a:p>
                      <a:endParaRPr lang="en-GB" dirty="0"/>
                    </a:p>
                  </a:txBody>
                  <a:tcPr/>
                </a:tc>
                <a:tc>
                  <a:txBody>
                    <a:bodyPr/>
                    <a:lstStyle/>
                    <a:p>
                      <a:r>
                        <a:rPr lang="en-GB" baseline="0" dirty="0" smtClean="0"/>
                        <a:t>Write a list of all of the animals you think a cheetah would beat in a race.</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txBody>
                  <a:tcPr/>
                </a:tc>
                <a:tc>
                  <a:txBody>
                    <a:bodyPr/>
                    <a:lstStyle/>
                    <a:p>
                      <a:r>
                        <a:rPr lang="en-GB" dirty="0" smtClean="0"/>
                        <a:t>Measure- use the measuring tapes to measure the resources on the table </a:t>
                      </a:r>
                    </a:p>
                    <a:p>
                      <a:endParaRPr lang="en-GB" dirty="0" smtClean="0"/>
                    </a:p>
                    <a:p>
                      <a:endParaRPr lang="en-GB" dirty="0" smtClean="0"/>
                    </a:p>
                    <a:p>
                      <a:endParaRPr lang="en-GB" dirty="0" smtClean="0"/>
                    </a:p>
                    <a:p>
                      <a:endParaRPr lang="en-GB" dirty="0" smtClean="0"/>
                    </a:p>
                    <a:p>
                      <a:endParaRPr lang="en-GB" dirty="0" smtClean="0"/>
                    </a:p>
                  </a:txBody>
                  <a:tcPr/>
                </a:tc>
                <a:extLst>
                  <a:ext uri="{0D108BD9-81ED-4DB2-BD59-A6C34878D82A}">
                    <a16:rowId xmlns:a16="http://schemas.microsoft.com/office/drawing/2014/main" val="3634335966"/>
                  </a:ext>
                </a:extLst>
              </a:tr>
            </a:tbl>
          </a:graphicData>
        </a:graphic>
      </p:graphicFrame>
      <p:pic>
        <p:nvPicPr>
          <p:cNvPr id="5" name="Picture 4"/>
          <p:cNvPicPr>
            <a:picLocks noChangeAspect="1"/>
          </p:cNvPicPr>
          <p:nvPr/>
        </p:nvPicPr>
        <p:blipFill>
          <a:blip r:embed="rId2"/>
          <a:stretch>
            <a:fillRect/>
          </a:stretch>
        </p:blipFill>
        <p:spPr>
          <a:xfrm>
            <a:off x="999405" y="2356917"/>
            <a:ext cx="1891578" cy="1258759"/>
          </a:xfrm>
          <a:prstGeom prst="rect">
            <a:avLst/>
          </a:prstGeom>
        </p:spPr>
      </p:pic>
      <p:pic>
        <p:nvPicPr>
          <p:cNvPr id="8" name="Picture 7"/>
          <p:cNvPicPr>
            <a:picLocks noChangeAspect="1"/>
          </p:cNvPicPr>
          <p:nvPr/>
        </p:nvPicPr>
        <p:blipFill>
          <a:blip r:embed="rId3"/>
          <a:stretch>
            <a:fillRect/>
          </a:stretch>
        </p:blipFill>
        <p:spPr>
          <a:xfrm>
            <a:off x="8110682" y="2663176"/>
            <a:ext cx="1253042" cy="1253042"/>
          </a:xfrm>
          <a:prstGeom prst="rect">
            <a:avLst/>
          </a:prstGeom>
        </p:spPr>
      </p:pic>
      <p:pic>
        <p:nvPicPr>
          <p:cNvPr id="11" name="Picture 10"/>
          <p:cNvPicPr>
            <a:picLocks noChangeAspect="1"/>
          </p:cNvPicPr>
          <p:nvPr/>
        </p:nvPicPr>
        <p:blipFill>
          <a:blip r:embed="rId4"/>
          <a:stretch>
            <a:fillRect/>
          </a:stretch>
        </p:blipFill>
        <p:spPr>
          <a:xfrm>
            <a:off x="1152469" y="4927175"/>
            <a:ext cx="1786283" cy="1249788"/>
          </a:xfrm>
          <a:prstGeom prst="rect">
            <a:avLst/>
          </a:prstGeom>
        </p:spPr>
      </p:pic>
      <p:pic>
        <p:nvPicPr>
          <p:cNvPr id="6" name="Picture 5"/>
          <p:cNvPicPr>
            <a:picLocks noChangeAspect="1"/>
          </p:cNvPicPr>
          <p:nvPr/>
        </p:nvPicPr>
        <p:blipFill>
          <a:blip r:embed="rId5"/>
          <a:stretch>
            <a:fillRect/>
          </a:stretch>
        </p:blipFill>
        <p:spPr>
          <a:xfrm>
            <a:off x="4775056" y="2986296"/>
            <a:ext cx="1690399" cy="1682886"/>
          </a:xfrm>
          <a:prstGeom prst="rect">
            <a:avLst/>
          </a:prstGeom>
        </p:spPr>
      </p:pic>
    </p:spTree>
    <p:extLst>
      <p:ext uri="{BB962C8B-B14F-4D97-AF65-F5344CB8AC3E}">
        <p14:creationId xmlns:p14="http://schemas.microsoft.com/office/powerpoint/2010/main" val="290461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Pictures from the event- P1</a:t>
            </a:r>
            <a:endParaRPr lang="en-GB" dirty="0"/>
          </a:p>
        </p:txBody>
      </p:sp>
      <p:pic>
        <p:nvPicPr>
          <p:cNvPr id="4" name="Content Placeholder 3"/>
          <p:cNvPicPr>
            <a:picLocks noGrp="1" noChangeAspect="1"/>
          </p:cNvPicPr>
          <p:nvPr>
            <p:ph idx="1"/>
          </p:nvPr>
        </p:nvPicPr>
        <p:blipFill>
          <a:blip r:embed="rId2"/>
          <a:stretch>
            <a:fillRect/>
          </a:stretch>
        </p:blipFill>
        <p:spPr>
          <a:xfrm>
            <a:off x="233437" y="1345194"/>
            <a:ext cx="2673487" cy="2578233"/>
          </a:xfrm>
          <a:prstGeom prst="rect">
            <a:avLst/>
          </a:prstGeom>
        </p:spPr>
      </p:pic>
      <p:pic>
        <p:nvPicPr>
          <p:cNvPr id="5" name="Picture 4"/>
          <p:cNvPicPr>
            <a:picLocks noChangeAspect="1"/>
          </p:cNvPicPr>
          <p:nvPr/>
        </p:nvPicPr>
        <p:blipFill>
          <a:blip r:embed="rId3"/>
          <a:stretch>
            <a:fillRect/>
          </a:stretch>
        </p:blipFill>
        <p:spPr>
          <a:xfrm>
            <a:off x="4484762" y="1807013"/>
            <a:ext cx="2705239" cy="2635385"/>
          </a:xfrm>
          <a:prstGeom prst="rect">
            <a:avLst/>
          </a:prstGeom>
        </p:spPr>
      </p:pic>
      <p:pic>
        <p:nvPicPr>
          <p:cNvPr id="6" name="Picture 5"/>
          <p:cNvPicPr>
            <a:picLocks noChangeAspect="1"/>
          </p:cNvPicPr>
          <p:nvPr/>
        </p:nvPicPr>
        <p:blipFill>
          <a:blip r:embed="rId4"/>
          <a:stretch>
            <a:fillRect/>
          </a:stretch>
        </p:blipFill>
        <p:spPr>
          <a:xfrm>
            <a:off x="9222417" y="277247"/>
            <a:ext cx="2482978" cy="2463927"/>
          </a:xfrm>
          <a:prstGeom prst="rect">
            <a:avLst/>
          </a:prstGeom>
        </p:spPr>
      </p:pic>
      <p:pic>
        <p:nvPicPr>
          <p:cNvPr id="7" name="Picture 6"/>
          <p:cNvPicPr>
            <a:picLocks noChangeAspect="1"/>
          </p:cNvPicPr>
          <p:nvPr/>
        </p:nvPicPr>
        <p:blipFill>
          <a:blip r:embed="rId5"/>
          <a:stretch>
            <a:fillRect/>
          </a:stretch>
        </p:blipFill>
        <p:spPr>
          <a:xfrm>
            <a:off x="595722" y="4071209"/>
            <a:ext cx="2159111" cy="2635385"/>
          </a:xfrm>
          <a:prstGeom prst="rect">
            <a:avLst/>
          </a:prstGeom>
        </p:spPr>
      </p:pic>
      <p:pic>
        <p:nvPicPr>
          <p:cNvPr id="8" name="Picture 7"/>
          <p:cNvPicPr>
            <a:picLocks noChangeAspect="1"/>
          </p:cNvPicPr>
          <p:nvPr/>
        </p:nvPicPr>
        <p:blipFill>
          <a:blip r:embed="rId6"/>
          <a:stretch>
            <a:fillRect/>
          </a:stretch>
        </p:blipFill>
        <p:spPr>
          <a:xfrm>
            <a:off x="8686663" y="3090574"/>
            <a:ext cx="2667137" cy="3467278"/>
          </a:xfrm>
          <a:prstGeom prst="rect">
            <a:avLst/>
          </a:prstGeom>
        </p:spPr>
      </p:pic>
    </p:spTree>
    <p:extLst>
      <p:ext uri="{BB962C8B-B14F-4D97-AF65-F5344CB8AC3E}">
        <p14:creationId xmlns:p14="http://schemas.microsoft.com/office/powerpoint/2010/main" val="352524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Pictures from the event- </a:t>
            </a:r>
            <a:r>
              <a:rPr lang="en-GB" dirty="0" smtClean="0"/>
              <a:t>P2</a:t>
            </a:r>
            <a:endParaRPr lang="en-GB" dirty="0"/>
          </a:p>
        </p:txBody>
      </p:sp>
      <p:pic>
        <p:nvPicPr>
          <p:cNvPr id="4" name="Content Placeholder 3"/>
          <p:cNvPicPr>
            <a:picLocks noGrp="1" noChangeAspect="1"/>
          </p:cNvPicPr>
          <p:nvPr>
            <p:ph idx="1"/>
          </p:nvPr>
        </p:nvPicPr>
        <p:blipFill>
          <a:blip r:embed="rId2"/>
          <a:stretch>
            <a:fillRect/>
          </a:stretch>
        </p:blipFill>
        <p:spPr>
          <a:xfrm>
            <a:off x="838200" y="1606127"/>
            <a:ext cx="2311519" cy="2425825"/>
          </a:xfrm>
          <a:prstGeom prst="rect">
            <a:avLst/>
          </a:prstGeom>
        </p:spPr>
      </p:pic>
      <p:pic>
        <p:nvPicPr>
          <p:cNvPr id="5" name="Picture 4"/>
          <p:cNvPicPr>
            <a:picLocks noChangeAspect="1"/>
          </p:cNvPicPr>
          <p:nvPr/>
        </p:nvPicPr>
        <p:blipFill>
          <a:blip r:embed="rId3"/>
          <a:stretch>
            <a:fillRect/>
          </a:stretch>
        </p:blipFill>
        <p:spPr>
          <a:xfrm>
            <a:off x="4427335" y="1810341"/>
            <a:ext cx="2228965" cy="2101958"/>
          </a:xfrm>
          <a:prstGeom prst="rect">
            <a:avLst/>
          </a:prstGeom>
        </p:spPr>
      </p:pic>
      <p:pic>
        <p:nvPicPr>
          <p:cNvPr id="6" name="Picture 5"/>
          <p:cNvPicPr>
            <a:picLocks noChangeAspect="1"/>
          </p:cNvPicPr>
          <p:nvPr/>
        </p:nvPicPr>
        <p:blipFill>
          <a:blip r:embed="rId4"/>
          <a:stretch>
            <a:fillRect/>
          </a:stretch>
        </p:blipFill>
        <p:spPr>
          <a:xfrm>
            <a:off x="8174414" y="851944"/>
            <a:ext cx="2216264" cy="1797142"/>
          </a:xfrm>
          <a:prstGeom prst="rect">
            <a:avLst/>
          </a:prstGeom>
        </p:spPr>
      </p:pic>
      <p:pic>
        <p:nvPicPr>
          <p:cNvPr id="7" name="Picture 6"/>
          <p:cNvPicPr>
            <a:picLocks noChangeAspect="1"/>
          </p:cNvPicPr>
          <p:nvPr/>
        </p:nvPicPr>
        <p:blipFill>
          <a:blip r:embed="rId5"/>
          <a:stretch>
            <a:fillRect/>
          </a:stretch>
        </p:blipFill>
        <p:spPr>
          <a:xfrm>
            <a:off x="8676647" y="4031952"/>
            <a:ext cx="1987652" cy="1924149"/>
          </a:xfrm>
          <a:prstGeom prst="rect">
            <a:avLst/>
          </a:prstGeom>
        </p:spPr>
      </p:pic>
      <p:pic>
        <p:nvPicPr>
          <p:cNvPr id="8" name="Picture 7"/>
          <p:cNvPicPr>
            <a:picLocks noChangeAspect="1"/>
          </p:cNvPicPr>
          <p:nvPr/>
        </p:nvPicPr>
        <p:blipFill>
          <a:blip r:embed="rId6"/>
          <a:stretch>
            <a:fillRect/>
          </a:stretch>
        </p:blipFill>
        <p:spPr>
          <a:xfrm>
            <a:off x="660345" y="4328334"/>
            <a:ext cx="2133710" cy="2209914"/>
          </a:xfrm>
          <a:prstGeom prst="rect">
            <a:avLst/>
          </a:prstGeom>
        </p:spPr>
      </p:pic>
      <p:pic>
        <p:nvPicPr>
          <p:cNvPr id="9" name="Picture 8"/>
          <p:cNvPicPr>
            <a:picLocks noChangeAspect="1"/>
          </p:cNvPicPr>
          <p:nvPr/>
        </p:nvPicPr>
        <p:blipFill>
          <a:blip r:embed="rId7"/>
          <a:stretch>
            <a:fillRect/>
          </a:stretch>
        </p:blipFill>
        <p:spPr>
          <a:xfrm>
            <a:off x="4593953" y="4328334"/>
            <a:ext cx="2229767" cy="2276764"/>
          </a:xfrm>
          <a:prstGeom prst="rect">
            <a:avLst/>
          </a:prstGeom>
        </p:spPr>
      </p:pic>
    </p:spTree>
    <p:extLst>
      <p:ext uri="{BB962C8B-B14F-4D97-AF65-F5344CB8AC3E}">
        <p14:creationId xmlns:p14="http://schemas.microsoft.com/office/powerpoint/2010/main" val="105443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0296" y="5249863"/>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7648" y="5160963"/>
            <a:ext cx="11572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r="32881" b="3316"/>
          <a:stretch>
            <a:fillRect/>
          </a:stretch>
        </p:blipFill>
        <p:spPr bwMode="auto">
          <a:xfrm>
            <a:off x="3817939" y="1268413"/>
            <a:ext cx="4344987"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Scottish Governmen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44867" y="5311540"/>
            <a:ext cx="2674351" cy="4862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l="20162" t="25719" r="33753" b="19663"/>
          <a:stretch/>
        </p:blipFill>
        <p:spPr>
          <a:xfrm>
            <a:off x="4296197" y="4969641"/>
            <a:ext cx="1513197" cy="1008798"/>
          </a:xfrm>
          <a:prstGeom prst="rect">
            <a:avLst/>
          </a:prstGeom>
        </p:spPr>
      </p:pic>
    </p:spTree>
    <p:extLst>
      <p:ext uri="{BB962C8B-B14F-4D97-AF65-F5344CB8AC3E}">
        <p14:creationId xmlns:p14="http://schemas.microsoft.com/office/powerpoint/2010/main" val="3415831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Read, Write, Count is…</a:t>
            </a:r>
            <a:endParaRPr lang="en-GB"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495600" y="990564"/>
            <a:ext cx="7560840" cy="1684783"/>
          </a:xfrm>
        </p:spPr>
        <p:txBody>
          <a:bodyPr>
            <a:noAutofit/>
          </a:bodyPr>
          <a:lstStyle/>
          <a:p>
            <a:pPr marL="0" indent="0" algn="just">
              <a:buNone/>
            </a:pPr>
            <a:endParaRPr lang="en-GB" dirty="0">
              <a:latin typeface="HelveticaNeueAltaLT Std" panose="02000503040000020004" pitchFamily="50" charset="0"/>
            </a:endParaRPr>
          </a:p>
          <a:p>
            <a:pPr marL="0" indent="0" algn="just">
              <a:buNone/>
            </a:pPr>
            <a:r>
              <a:rPr lang="en-GB" sz="2400" dirty="0">
                <a:latin typeface="Arial" panose="020B0604020202020204" pitchFamily="34" charset="0"/>
                <a:cs typeface="Arial" panose="020B0604020202020204" pitchFamily="34" charset="0"/>
              </a:rPr>
              <a:t>a campaign to improve the literacy and numeracy skills of Scotland’s children.  </a:t>
            </a:r>
          </a:p>
          <a:p>
            <a:pPr marL="0" indent="0" algn="just">
              <a:spcBef>
                <a:spcPts val="0"/>
              </a:spcBef>
              <a:buNone/>
            </a:pPr>
            <a:endParaRPr lang="en-GB"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It aims to help parents support their child’s learning by incorporating simple, fun activities in to everyday life.</a:t>
            </a:r>
          </a:p>
          <a:p>
            <a:pPr marL="0" indent="0" algn="just">
              <a:buNone/>
            </a:pPr>
            <a:endParaRPr lang="en-GB" dirty="0">
              <a:solidFill>
                <a:srgbClr val="00B0F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295800" y="3789041"/>
            <a:ext cx="3409950" cy="2276475"/>
          </a:xfrm>
          <a:prstGeom prst="rect">
            <a:avLst/>
          </a:prstGeom>
        </p:spPr>
      </p:pic>
    </p:spTree>
    <p:extLst>
      <p:ext uri="{BB962C8B-B14F-4D97-AF65-F5344CB8AC3E}">
        <p14:creationId xmlns:p14="http://schemas.microsoft.com/office/powerpoint/2010/main" val="3261099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1200" y="1434809"/>
            <a:ext cx="8229600" cy="4525963"/>
          </a:xfrm>
        </p:spPr>
        <p:txBody>
          <a:bodyPr>
            <a:normAutofit/>
          </a:bodyPr>
          <a:lstStyle/>
          <a:p>
            <a:pPr marL="285750" indent="-285750"/>
            <a:r>
              <a:rPr lang="en-GB" b="1" dirty="0">
                <a:solidFill>
                  <a:srgbClr val="EA3022"/>
                </a:solidFill>
                <a:latin typeface="Arial" panose="020B0604020202020204" pitchFamily="34" charset="0"/>
                <a:cs typeface="Arial" panose="020B0604020202020204" pitchFamily="34" charset="0"/>
              </a:rPr>
              <a:t>Help parents and carers to be confident</a:t>
            </a:r>
            <a:r>
              <a:rPr lang="en-GB" dirty="0">
                <a:solidFill>
                  <a:srgbClr val="EA3022"/>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enough to be involved in their child’s learning; to understand </a:t>
            </a:r>
            <a:r>
              <a:rPr lang="en-GB" b="1" dirty="0">
                <a:solidFill>
                  <a:srgbClr val="EA3022"/>
                </a:solidFill>
                <a:latin typeface="Arial" panose="020B0604020202020204" pitchFamily="34" charset="0"/>
                <a:cs typeface="Arial" panose="020B0604020202020204" pitchFamily="34" charset="0"/>
              </a:rPr>
              <a:t>why</a:t>
            </a:r>
            <a:r>
              <a:rPr lang="en-GB" dirty="0">
                <a:latin typeface="Arial" panose="020B0604020202020204" pitchFamily="34" charset="0"/>
                <a:cs typeface="Arial" panose="020B0604020202020204" pitchFamily="34" charset="0"/>
              </a:rPr>
              <a:t> they are important in their child’s learning</a:t>
            </a:r>
            <a:r>
              <a:rPr lang="en-GB" b="1" dirty="0">
                <a:solidFill>
                  <a:srgbClr val="EA3022"/>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a:t>
            </a:r>
            <a:r>
              <a:rPr lang="en-GB" b="1" dirty="0">
                <a:solidFill>
                  <a:srgbClr val="EA3022"/>
                </a:solidFill>
                <a:latin typeface="Arial" panose="020B0604020202020204" pitchFamily="34" charset="0"/>
                <a:cs typeface="Arial" panose="020B0604020202020204" pitchFamily="34" charset="0"/>
              </a:rPr>
              <a:t>how</a:t>
            </a:r>
            <a:r>
              <a:rPr lang="en-GB" dirty="0">
                <a:latin typeface="Arial" panose="020B0604020202020204" pitchFamily="34" charset="0"/>
                <a:cs typeface="Arial" panose="020B0604020202020204" pitchFamily="34" charset="0"/>
              </a:rPr>
              <a:t> to get involved</a:t>
            </a:r>
          </a:p>
          <a:p>
            <a:pPr marL="285750" indent="-285750"/>
            <a:endParaRPr lang="en-GB" dirty="0">
              <a:latin typeface="Arial" panose="020B0604020202020204" pitchFamily="34" charset="0"/>
              <a:cs typeface="Arial" panose="020B0604020202020204" pitchFamily="34" charset="0"/>
            </a:endParaRPr>
          </a:p>
          <a:p>
            <a:pPr marL="285750" indent="-285750"/>
            <a:r>
              <a:rPr lang="en-GB" dirty="0">
                <a:latin typeface="Arial" panose="020B0604020202020204" pitchFamily="34" charset="0"/>
                <a:cs typeface="Arial" panose="020B0604020202020204" pitchFamily="34" charset="0"/>
              </a:rPr>
              <a:t>Increase families’ use of their </a:t>
            </a:r>
            <a:r>
              <a:rPr lang="en-GB" b="1" dirty="0">
                <a:solidFill>
                  <a:srgbClr val="FF0000"/>
                </a:solidFill>
                <a:latin typeface="Arial" panose="020B0604020202020204" pitchFamily="34" charset="0"/>
                <a:cs typeface="Arial" panose="020B0604020202020204" pitchFamily="34" charset="0"/>
              </a:rPr>
              <a:t>local library</a:t>
            </a:r>
            <a:endParaRPr lang="en-GB" dirty="0">
              <a:solidFill>
                <a:srgbClr val="FF0000"/>
              </a:solidFill>
              <a:latin typeface="Arial" panose="020B0604020202020204" pitchFamily="34" charset="0"/>
              <a:cs typeface="Arial" panose="020B0604020202020204" pitchFamily="34" charset="0"/>
            </a:endParaRPr>
          </a:p>
          <a:p>
            <a:pPr marL="285750" indent="-285750"/>
            <a:endParaRPr lang="en-GB" b="1" dirty="0">
              <a:latin typeface="Arial" panose="020B0604020202020204" pitchFamily="34" charset="0"/>
              <a:cs typeface="Arial" panose="020B0604020202020204" pitchFamily="34" charset="0"/>
            </a:endParaRPr>
          </a:p>
          <a:p>
            <a:pPr marL="285750" indent="-285750"/>
            <a:r>
              <a:rPr lang="en-GB" dirty="0">
                <a:latin typeface="Arial" panose="020B0604020202020204" pitchFamily="34" charset="0"/>
                <a:cs typeface="Arial" panose="020B0604020202020204" pitchFamily="34" charset="0"/>
              </a:rPr>
              <a:t>Help to </a:t>
            </a:r>
            <a:r>
              <a:rPr lang="en-GB" b="1" dirty="0">
                <a:solidFill>
                  <a:srgbClr val="FF0000"/>
                </a:solidFill>
                <a:latin typeface="Arial" panose="020B0604020202020204" pitchFamily="34" charset="0"/>
                <a:cs typeface="Arial" panose="020B0604020202020204" pitchFamily="34" charset="0"/>
              </a:rPr>
              <a:t>close the attainment gap </a:t>
            </a:r>
            <a:r>
              <a:rPr lang="en-GB" dirty="0">
                <a:latin typeface="Arial" panose="020B0604020202020204" pitchFamily="34" charset="0"/>
                <a:cs typeface="Arial" panose="020B0604020202020204" pitchFamily="34" charset="0"/>
              </a:rPr>
              <a:t>between the most and least advantaged children in Scotland</a:t>
            </a:r>
          </a:p>
          <a:p>
            <a:pPr marL="0" indent="0" algn="ctr">
              <a:buNone/>
            </a:pPr>
            <a:endParaRPr lang="en-GB" sz="3600" dirty="0">
              <a:latin typeface="HelveticaNeueAltaLT Std" panose="02000503040000020004" pitchFamily="50" charset="0"/>
            </a:endParaRPr>
          </a:p>
        </p:txBody>
      </p:sp>
      <p:sp>
        <p:nvSpPr>
          <p:cNvPr id="5" name="Title 1"/>
          <p:cNvSpPr>
            <a:spLocks noGrp="1"/>
          </p:cNvSpPr>
          <p:nvPr>
            <p:ph type="title"/>
          </p:nvPr>
        </p:nvSpPr>
        <p:spPr>
          <a:xfrm>
            <a:off x="2063552" y="260648"/>
            <a:ext cx="8229600" cy="1143000"/>
          </a:xfrm>
        </p:spPr>
        <p:txBody>
          <a:bodyPr/>
          <a:lstStyle/>
          <a:p>
            <a:pPr algn="l"/>
            <a:r>
              <a:rPr lang="en-GB" b="1" dirty="0">
                <a:latin typeface="Arial" panose="020B0604020202020204" pitchFamily="34" charset="0"/>
                <a:cs typeface="Arial" panose="020B0604020202020204" pitchFamily="34" charset="0"/>
              </a:rPr>
              <a:t>Read, Write, Count aims to. . .</a:t>
            </a:r>
          </a:p>
        </p:txBody>
      </p:sp>
    </p:spTree>
    <p:extLst>
      <p:ext uri="{BB962C8B-B14F-4D97-AF65-F5344CB8AC3E}">
        <p14:creationId xmlns:p14="http://schemas.microsoft.com/office/powerpoint/2010/main" val="109532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220" y="195516"/>
            <a:ext cx="8229600" cy="1282154"/>
          </a:xfrm>
        </p:spPr>
        <p:txBody>
          <a:bodyPr>
            <a:normAutofit/>
          </a:bodyPr>
          <a:lstStyle/>
          <a:p>
            <a:r>
              <a:rPr lang="en-GB" sz="4000" b="1" dirty="0">
                <a:latin typeface="Arial" panose="020B0604020202020204" pitchFamily="34" charset="0"/>
                <a:cs typeface="Arial" panose="020B0604020202020204" pitchFamily="34" charset="0"/>
              </a:rPr>
              <a:t>Read, Write, Count: Gift Bags</a:t>
            </a:r>
          </a:p>
        </p:txBody>
      </p:sp>
      <p:sp>
        <p:nvSpPr>
          <p:cNvPr id="4" name="Content Placeholder 3"/>
          <p:cNvSpPr>
            <a:spLocks noGrp="1"/>
          </p:cNvSpPr>
          <p:nvPr>
            <p:ph idx="1"/>
          </p:nvPr>
        </p:nvSpPr>
        <p:spPr>
          <a:xfrm>
            <a:off x="1991544" y="1556792"/>
            <a:ext cx="8229600" cy="3412976"/>
          </a:xfrm>
        </p:spPr>
        <p:txBody>
          <a:bodyPr>
            <a:normAutofit/>
          </a:bodyPr>
          <a:lstStyle/>
          <a:p>
            <a:r>
              <a:rPr lang="en-GB" sz="2400" dirty="0">
                <a:latin typeface="Arial" panose="020B0604020202020204" pitchFamily="34" charset="0"/>
                <a:cs typeface="Arial" panose="020B0604020202020204" pitchFamily="34" charset="0"/>
              </a:rPr>
              <a:t>Free gift bags to all Primary 1, 2 and 3 children in Scotland</a:t>
            </a:r>
          </a:p>
          <a:p>
            <a:r>
              <a:rPr lang="en-GB" sz="2400" dirty="0">
                <a:latin typeface="Arial" panose="020B0604020202020204" pitchFamily="34" charset="0"/>
                <a:cs typeface="Arial" panose="020B0604020202020204" pitchFamily="34" charset="0"/>
              </a:rPr>
              <a:t>Containing books and materials for writing and counting</a:t>
            </a:r>
          </a:p>
          <a:p>
            <a:r>
              <a:rPr lang="en-GB" sz="2400" dirty="0">
                <a:latin typeface="Arial" panose="020B0604020202020204" pitchFamily="34" charset="0"/>
                <a:cs typeface="Arial" panose="020B0604020202020204" pitchFamily="34" charset="0"/>
              </a:rPr>
              <a:t>Information for parents and carers on how to use the bags with their children</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3870" b="12921"/>
          <a:stretch/>
        </p:blipFill>
        <p:spPr>
          <a:xfrm>
            <a:off x="3791744" y="3789040"/>
            <a:ext cx="4269270" cy="2664296"/>
          </a:xfrm>
          <a:prstGeom prst="rect">
            <a:avLst/>
          </a:prstGeom>
        </p:spPr>
      </p:pic>
    </p:spTree>
    <p:extLst>
      <p:ext uri="{BB962C8B-B14F-4D97-AF65-F5344CB8AC3E}">
        <p14:creationId xmlns:p14="http://schemas.microsoft.com/office/powerpoint/2010/main" val="1936365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Content Placeholder 2"/>
          <p:cNvSpPr>
            <a:spLocks noGrp="1"/>
          </p:cNvSpPr>
          <p:nvPr>
            <p:ph idx="1"/>
          </p:nvPr>
        </p:nvSpPr>
        <p:spPr/>
        <p:txBody>
          <a:bodyPr/>
          <a:lstStyle/>
          <a:p>
            <a:r>
              <a:rPr lang="en-GB" dirty="0" smtClean="0"/>
              <a:t>https://www.scottishbooktrust.com/reading-and-stories/about-read-write-count</a:t>
            </a:r>
            <a:endParaRPr lang="en-GB" dirty="0"/>
          </a:p>
        </p:txBody>
      </p:sp>
    </p:spTree>
    <p:extLst>
      <p:ext uri="{BB962C8B-B14F-4D97-AF65-F5344CB8AC3E}">
        <p14:creationId xmlns:p14="http://schemas.microsoft.com/office/powerpoint/2010/main" val="252811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home </a:t>
            </a:r>
            <a:endParaRPr lang="en-GB" dirty="0"/>
          </a:p>
        </p:txBody>
      </p:sp>
      <p:sp>
        <p:nvSpPr>
          <p:cNvPr id="3" name="Content Placeholder 2"/>
          <p:cNvSpPr>
            <a:spLocks noGrp="1"/>
          </p:cNvSpPr>
          <p:nvPr>
            <p:ph idx="1"/>
          </p:nvPr>
        </p:nvSpPr>
        <p:spPr/>
        <p:txBody>
          <a:bodyPr/>
          <a:lstStyle/>
          <a:p>
            <a:r>
              <a:rPr lang="en-GB" dirty="0" smtClean="0"/>
              <a:t>Your child will be given a reading book home to practise reading. </a:t>
            </a:r>
          </a:p>
          <a:p>
            <a:r>
              <a:rPr lang="en-GB" dirty="0" smtClean="0"/>
              <a:t>Read through it with them</a:t>
            </a:r>
          </a:p>
          <a:p>
            <a:r>
              <a:rPr lang="en-GB" dirty="0" smtClean="0"/>
              <a:t>Discuss the story </a:t>
            </a:r>
          </a:p>
          <a:p>
            <a:pPr marL="0" indent="0">
              <a:buNone/>
            </a:pPr>
            <a:endParaRPr lang="en-GB" dirty="0" smtClean="0"/>
          </a:p>
          <a:p>
            <a:r>
              <a:rPr lang="en-GB" dirty="0" smtClean="0"/>
              <a:t>Also explore a range of texts </a:t>
            </a:r>
          </a:p>
          <a:p>
            <a:r>
              <a:rPr lang="en-GB" dirty="0" smtClean="0"/>
              <a:t>Discuss different genres of books- information texts, magazines, story books, recipe books </a:t>
            </a:r>
          </a:p>
          <a:p>
            <a:r>
              <a:rPr lang="en-GB" dirty="0" smtClean="0"/>
              <a:t>Discuss different authors- discuss their writing style</a:t>
            </a:r>
            <a:endParaRPr lang="en-GB" dirty="0"/>
          </a:p>
        </p:txBody>
      </p:sp>
      <p:pic>
        <p:nvPicPr>
          <p:cNvPr id="4" name="Picture 3"/>
          <p:cNvPicPr>
            <a:picLocks noChangeAspect="1"/>
          </p:cNvPicPr>
          <p:nvPr/>
        </p:nvPicPr>
        <p:blipFill>
          <a:blip r:embed="rId2"/>
          <a:stretch>
            <a:fillRect/>
          </a:stretch>
        </p:blipFill>
        <p:spPr>
          <a:xfrm>
            <a:off x="8921894" y="4913745"/>
            <a:ext cx="2990012" cy="1777567"/>
          </a:xfrm>
          <a:prstGeom prst="rect">
            <a:avLst/>
          </a:prstGeom>
        </p:spPr>
      </p:pic>
    </p:spTree>
    <p:extLst>
      <p:ext uri="{BB962C8B-B14F-4D97-AF65-F5344CB8AC3E}">
        <p14:creationId xmlns:p14="http://schemas.microsoft.com/office/powerpoint/2010/main" val="318738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495255" y="1166451"/>
            <a:ext cx="9662435" cy="4938785"/>
          </a:xfrm>
          <a:prstGeom prst="rect">
            <a:avLst/>
          </a:prstGeom>
        </p:spPr>
      </p:pic>
    </p:spTree>
    <p:extLst>
      <p:ext uri="{BB962C8B-B14F-4D97-AF65-F5344CB8AC3E}">
        <p14:creationId xmlns:p14="http://schemas.microsoft.com/office/powerpoint/2010/main" val="2299261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969</Words>
  <Application>Microsoft Office PowerPoint</Application>
  <PresentationFormat>Widescreen</PresentationFormat>
  <Paragraphs>160</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HelveticaNeueAltaLT Std</vt:lpstr>
      <vt:lpstr>Office Theme</vt:lpstr>
      <vt:lpstr>PowerPoint Presentation</vt:lpstr>
      <vt:lpstr>Session times </vt:lpstr>
      <vt:lpstr>PowerPoint Presentation</vt:lpstr>
      <vt:lpstr>Read, Write, Count is…</vt:lpstr>
      <vt:lpstr>Read, Write, Count aims to. . .</vt:lpstr>
      <vt:lpstr>Read, Write, Count: Gift Bags</vt:lpstr>
      <vt:lpstr>video</vt:lpstr>
      <vt:lpstr>Reading at home </vt:lpstr>
      <vt:lpstr>PowerPoint Presentation</vt:lpstr>
      <vt:lpstr>Reading strategies </vt:lpstr>
      <vt:lpstr>Comprehension</vt:lpstr>
      <vt:lpstr>Questions to ask</vt:lpstr>
      <vt:lpstr>Common/ tricky words </vt:lpstr>
      <vt:lpstr>P1 bag</vt:lpstr>
      <vt:lpstr>P2 bag</vt:lpstr>
      <vt:lpstr>P3 bag </vt:lpstr>
      <vt:lpstr>Activities</vt:lpstr>
      <vt:lpstr>Activities today- P1 </vt:lpstr>
      <vt:lpstr>Activities today- P2 </vt:lpstr>
      <vt:lpstr>Activities today-P3 </vt:lpstr>
      <vt:lpstr>Pictures from the event- P1</vt:lpstr>
      <vt:lpstr>Pictures from the event- P2</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Rebecca.Sweeney</dc:creator>
  <cp:lastModifiedBy>Rebecca.Sweeney</cp:lastModifiedBy>
  <cp:revision>30</cp:revision>
  <dcterms:created xsi:type="dcterms:W3CDTF">2023-10-26T09:33:26Z</dcterms:created>
  <dcterms:modified xsi:type="dcterms:W3CDTF">2025-03-13T13:51:24Z</dcterms:modified>
</cp:coreProperties>
</file>